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71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 dirty="0">
              <a:latin typeface="Calibri"/>
              <a:ea typeface="Calibri"/>
              <a:cs typeface="Calibri"/>
              <a:sym typeface="Calibri"/>
            </a:endParaRPr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dirty="0"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dirty="0"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dirty="0"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dirty="0"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dirty="0"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dirty="0"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dirty="0"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63675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299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2412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58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39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4075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5692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742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0794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674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5697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15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8527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0619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01693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179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519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55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78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627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2388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73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071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326620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4848007"/>
            <a:ext cx="6400799" cy="1424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494429"/>
              </a:buClr>
              <a:buFont typeface="Calibri"/>
              <a:buNone/>
              <a:defRPr sz="3200" b="0" i="0" u="none" strike="noStrike" cap="none" baseline="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6019800" y="6116319"/>
            <a:ext cx="2971799" cy="6908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34260" y="-276859"/>
            <a:ext cx="447547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gradient background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685800" y="326620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371600" y="4848007"/>
            <a:ext cx="6400799" cy="142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494429"/>
              </a:buClr>
              <a:buFont typeface="Calibri"/>
              <a:buNone/>
              <a:defRPr sz="3200" b="0" i="0" u="none" strike="noStrike" cap="none" baseline="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6019800" y="6116319"/>
            <a:ext cx="2971799" cy="6908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4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2334299" y="-276899"/>
            <a:ext cx="44753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gradient background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4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07467" y="6152203"/>
            <a:ext cx="577810" cy="615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629400" y="6194823"/>
            <a:ext cx="2475230" cy="57268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32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8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4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631419"/>
              </a:buClr>
              <a:buFont typeface="Arial"/>
              <a:buChar char="●"/>
              <a:defRPr sz="2000" b="0" i="0" u="none" strike="noStrike" cap="none" baseline="0">
                <a:solidFill>
                  <a:srgbClr val="63141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07467" y="6152203"/>
            <a:ext cx="577810" cy="615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629400" y="6194823"/>
            <a:ext cx="2475229" cy="57269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289775" y="4911900"/>
            <a:ext cx="8564399" cy="2650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640"/>
              </a:spcBef>
              <a:spcAft>
                <a:spcPts val="0"/>
              </a:spcAft>
              <a:buClr>
                <a:srgbClr val="494429"/>
              </a:buClr>
              <a:buSzPct val="25000"/>
              <a:buFont typeface="Calibri"/>
              <a:buNone/>
            </a:pPr>
            <a:r>
              <a:rPr lang="en-US" sz="4800" b="1" i="1" dirty="0">
                <a:solidFill>
                  <a:srgbClr val="FF9900"/>
                </a:solidFill>
              </a:rPr>
              <a:t>“Data Loaders”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685800" y="37368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dirty="0"/>
              <a:t>Clicks to Code Series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9800" y="1131550"/>
            <a:ext cx="4524375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/>
              <a:t>Features of Salesforce Data Loader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800"/>
              </a:spcAft>
              <a:buNone/>
            </a:pPr>
            <a:endParaRPr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 easy-to-use wizard interface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 alternate command line interface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batch mode interface with database connectivity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Support for large files with up to millions of rows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Drag-and-drop field mapping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Support for all objects, including custom objects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Detailed success and error log files in CSV format</a:t>
            </a:r>
          </a:p>
          <a:p>
            <a:pPr marL="698500" lvl="0" indent="-3810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built-in CSV file viewer</a:t>
            </a:r>
          </a:p>
          <a:p>
            <a:pPr marL="0" lvl="0" indent="0" rtl="0">
              <a:spcBef>
                <a:spcPts val="0"/>
              </a:spcBef>
              <a:spcAft>
                <a:spcPts val="800"/>
              </a:spcAft>
              <a:buNone/>
            </a:pPr>
            <a:endParaRPr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400" u="sng" dirty="0">
                <a:solidFill>
                  <a:srgbClr val="0000FF"/>
                </a:solidFill>
              </a:rPr>
              <a:t>Official Mac Data Loader will be GA with Summer ‘15 release!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/>
              <a:t>Reasons to Use Data Loader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53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rgbClr val="631419"/>
              </a:buClr>
              <a:buSzPct val="100000"/>
              <a:buFont typeface="Arial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to load 50,000 to 5,000,000 records. Data Loader is supported for loads of up to 5 million records. </a:t>
            </a:r>
          </a:p>
          <a:p>
            <a:pPr marL="0" lvl="0" indent="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to load into an object that is not yet supported by the import wizards.</a:t>
            </a:r>
          </a:p>
          <a:p>
            <a:pPr marL="0" lvl="0" indent="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want to schedule regular data loads, such as nightly imports.</a:t>
            </a:r>
          </a:p>
          <a:p>
            <a:pPr marL="0" lvl="0" indent="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want to export your data for backup purposes.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1950" y="4587125"/>
            <a:ext cx="1618274" cy="128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/>
              <a:t>One Time Data Loads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2400" dirty="0"/>
              <a:t>Consider your use case for a one-time data load (i.e.Can it be done with the Data Import Wizard?)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2400" dirty="0"/>
              <a:t>When ready, follow the three steps: Create your data file, prepare your data for import, and setup the data loader to process your file.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2400" dirty="0"/>
              <a:t>Let’s see a short demo on how this works!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0675" y="3769525"/>
            <a:ext cx="1817675" cy="212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u="sng" dirty="0"/>
              <a:t>Recurring Data Loads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3000" dirty="0"/>
              <a:t>Can be run from the Command Line to automate data updates (more on that later…)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3000" dirty="0"/>
              <a:t>Consider other data features: (i.e. Weekly Data Export, Saved Mapping, etc.)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000" dirty="0"/>
              <a:t>Pro Tip: You can use an External Id to import </a:t>
            </a:r>
            <a:r>
              <a:rPr lang="en-US" sz="3000" i="1" u="sng" dirty="0"/>
              <a:t>related</a:t>
            </a:r>
            <a:r>
              <a:rPr lang="en-US" sz="3000" dirty="0"/>
              <a:t> records to an object!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Jitterbit Data Loader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Installable </a:t>
            </a:r>
            <a:r>
              <a:rPr lang="en-US" sz="2800" dirty="0"/>
              <a:t>application to manage the import and export of salesforce data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Basic </a:t>
            </a:r>
            <a:r>
              <a:rPr lang="en-US" sz="2800" dirty="0"/>
              <a:t>scripting </a:t>
            </a:r>
            <a:r>
              <a:rPr lang="en-US" sz="2800" dirty="0" smtClean="0"/>
              <a:t>available </a:t>
            </a:r>
            <a:r>
              <a:rPr lang="en-US" sz="2800" dirty="0"/>
              <a:t>to transform source data before </a:t>
            </a:r>
            <a:r>
              <a:rPr lang="en-US" sz="2800" dirty="0" smtClean="0"/>
              <a:t>loading</a:t>
            </a:r>
          </a:p>
          <a:p>
            <a:pPr>
              <a:buFontTx/>
              <a:buChar char="-"/>
            </a:pPr>
            <a:r>
              <a:rPr lang="en-US" sz="2800" dirty="0" smtClean="0"/>
              <a:t>File shares, flat files, web services, salesforce, and </a:t>
            </a:r>
            <a:r>
              <a:rPr lang="en-US" sz="2800" dirty="0"/>
              <a:t>other databases </a:t>
            </a:r>
            <a:r>
              <a:rPr lang="en-US" sz="2800" dirty="0" smtClean="0"/>
              <a:t>supported </a:t>
            </a:r>
            <a:r>
              <a:rPr lang="en-US" sz="2800" dirty="0"/>
              <a:t>as source connections.  </a:t>
            </a:r>
            <a:endParaRPr lang="en-US" sz="2800" b="1" dirty="0"/>
          </a:p>
          <a:p>
            <a:pPr marL="120650" indent="0">
              <a:buNone/>
            </a:pPr>
            <a:r>
              <a:rPr lang="en-US" sz="2800" dirty="0" smtClean="0"/>
              <a:t>- Allows </a:t>
            </a:r>
            <a:r>
              <a:rPr lang="en-US" sz="2800" dirty="0"/>
              <a:t>users to schedule operations to run </a:t>
            </a:r>
          </a:p>
          <a:p>
            <a:pPr marL="120650" indent="0">
              <a:buNone/>
            </a:pPr>
            <a:r>
              <a:rPr lang="en-US" sz="2800" dirty="0" smtClean="0"/>
              <a:t>- Best </a:t>
            </a:r>
            <a:r>
              <a:rPr lang="en-US" sz="2800" dirty="0"/>
              <a:t>use: repetitive data operations or light integration</a:t>
            </a:r>
            <a:endParaRPr lang="en-US" b="1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0539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John Smith – SFDC Admin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0650" indent="0">
              <a:buNone/>
            </a:pPr>
            <a:r>
              <a:rPr lang="en-US" dirty="0" smtClean="0"/>
              <a:t> John smith who was in sales ops has taken a new responsibility of SFDC admin for his company .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Brand new Salesforce org.</a:t>
            </a:r>
          </a:p>
          <a:p>
            <a:r>
              <a:rPr lang="en-US" dirty="0" smtClean="0"/>
              <a:t>Begins loading leads in his org.</a:t>
            </a:r>
          </a:p>
          <a:p>
            <a:r>
              <a:rPr lang="en-US" dirty="0" smtClean="0"/>
              <a:t>Uses data import wizard and data loader to load the leads.</a:t>
            </a:r>
          </a:p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849" y="2600325"/>
            <a:ext cx="1202102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83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Loading accounts, contacts, opportunities and custom objects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 New challenge of loading accounts, contacts, opportunities and custom objects from external system.                     </a:t>
            </a:r>
          </a:p>
          <a:p>
            <a:r>
              <a:rPr lang="en-US" dirty="0" smtClean="0"/>
              <a:t>Data loader and import wizards falling short, taking too much time to load.</a:t>
            </a:r>
          </a:p>
          <a:p>
            <a:r>
              <a:rPr lang="en-US" dirty="0" smtClean="0"/>
              <a:t>IT Team comes to rescue for testing and load</a:t>
            </a:r>
          </a:p>
          <a:p>
            <a:r>
              <a:rPr lang="en-US" dirty="0" smtClean="0"/>
              <a:t>Uses Jitterbit, Talend to load the data.</a:t>
            </a:r>
          </a:p>
          <a:p>
            <a:r>
              <a:rPr lang="en-US" dirty="0" smtClean="0"/>
              <a:t> Multiple uploads, Fixing issues.</a:t>
            </a:r>
          </a:p>
          <a:p>
            <a:endParaRPr lang="en-US" dirty="0" smtClean="0"/>
          </a:p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2370137"/>
            <a:ext cx="927099" cy="95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357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Connect to external systems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 New needs on integration with ERP system.</a:t>
            </a:r>
          </a:p>
          <a:p>
            <a:r>
              <a:rPr lang="en-US" dirty="0" smtClean="0"/>
              <a:t> Batch and real time integration needs </a:t>
            </a:r>
          </a:p>
          <a:p>
            <a:r>
              <a:rPr lang="en-US" dirty="0" smtClean="0"/>
              <a:t> Uses Informatica , Boomi and other systems.</a:t>
            </a:r>
          </a:p>
          <a:p>
            <a:r>
              <a:rPr lang="en-US" dirty="0" smtClean="0"/>
              <a:t> High volume data load, frequency of data load, multiple systems need to be connected.</a:t>
            </a:r>
          </a:p>
          <a:p>
            <a:r>
              <a:rPr lang="en-US" dirty="0"/>
              <a:t> </a:t>
            </a:r>
            <a:r>
              <a:rPr lang="en-US" dirty="0" smtClean="0"/>
              <a:t>Costs, infrastructure dependency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0" y="2039937"/>
            <a:ext cx="1162050" cy="84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32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Marketing needs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 New needs on loading external vendor load files.</a:t>
            </a:r>
          </a:p>
          <a:p>
            <a:r>
              <a:rPr lang="en-US" dirty="0" smtClean="0"/>
              <a:t> Lot of duplicates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uses excel, data loader to import data</a:t>
            </a:r>
            <a:endParaRPr lang="en-US" dirty="0" smtClean="0"/>
          </a:p>
          <a:p>
            <a:r>
              <a:rPr lang="en-US" dirty="0" smtClean="0"/>
              <a:t> Deduplication rules.</a:t>
            </a:r>
          </a:p>
          <a:p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Test it in full copy sandbox.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475" y="2111375"/>
            <a:ext cx="1276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6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Other Data Loader Tools</a:t>
            </a:r>
            <a:endParaRPr lang="en-US" dirty="0"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0650" indent="0">
              <a:buNone/>
            </a:pPr>
            <a:r>
              <a:rPr lang="en-US" dirty="0" smtClean="0"/>
              <a:t> 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2371" y="1200839"/>
          <a:ext cx="8560106" cy="4968607"/>
        </p:xfrm>
        <a:graphic>
          <a:graphicData uri="http://schemas.openxmlformats.org/drawingml/2006/table">
            <a:tbl>
              <a:tblPr firstRow="1" firstCol="1" bandRow="1"/>
              <a:tblGrid>
                <a:gridCol w="2139568"/>
                <a:gridCol w="2139568"/>
                <a:gridCol w="2140485"/>
                <a:gridCol w="2140485"/>
              </a:tblGrid>
              <a:tr h="25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 Wizards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Inbuilt Salesforce import wizards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Simple,  de-duping capabilities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consuming, can only import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Import Wizard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updated, unified version of the separate Import Wizards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Upgraded Interface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consuming, can only import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dataloader.io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Supports imports, exports, deletes, and scheduling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UI but very advanced, Cloud based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 version is reasonably limited: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1 Salesforce connection, no SFTP, 1 scheduled job only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Excel Connector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on to Excel. Allows you to upload and  export data directly in and out of an excel sheet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 for quick operations, Built inside Excel, Great for manipulating data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functionality compared to others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 Data Loader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Supports Scheduling, multiple source types, and transformation scripting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use: repetitive data operations or light integration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good for: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quick one-off loads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34">
                <a:tc gridSpan="4"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Tools: Workbench, LexiLoader (Mac OSX</a:t>
                      </a:r>
                      <a:r>
                        <a:rPr lang="en-US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Talend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483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meetup.com/PhillyForce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31557"/>
            <a:ext cx="9143998" cy="4194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Prevent </a:t>
            </a:r>
            <a:r>
              <a:rPr lang="en-US" dirty="0" smtClean="0"/>
              <a:t>problems before data load</a:t>
            </a:r>
            <a:endParaRPr lang="en-US" dirty="0"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endParaRPr lang="en-US" sz="2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Check date format to match salesforce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Excel </a:t>
            </a:r>
            <a:r>
              <a:rPr lang="en-US" sz="2400" dirty="0" smtClean="0"/>
              <a:t>truncation of </a:t>
            </a:r>
            <a:r>
              <a:rPr lang="en-US" sz="2400" dirty="0" smtClean="0"/>
              <a:t>fields like zip code for leading zero’s </a:t>
            </a:r>
            <a:endParaRPr lang="en-US" sz="24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Plan to verify </a:t>
            </a:r>
            <a:r>
              <a:rPr lang="en-US" sz="2400" dirty="0" smtClean="0"/>
              <a:t>data </a:t>
            </a:r>
            <a:r>
              <a:rPr lang="en-US" sz="2400" dirty="0" smtClean="0"/>
              <a:t>loads using reports, views and show counts.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Split large input files to multiple small files </a:t>
            </a:r>
          </a:p>
          <a:p>
            <a:pPr marL="565150" lvl="1" indent="0">
              <a:spcBef>
                <a:spcPts val="0"/>
              </a:spcBef>
              <a:buNone/>
            </a:pPr>
            <a:r>
              <a:rPr lang="en-US" sz="2400" dirty="0" smtClean="0"/>
              <a:t>to avoid data locks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Check email fields for valid formats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Use 18 digit Salesforce Ids for </a:t>
            </a:r>
            <a:r>
              <a:rPr lang="en-US" sz="2400" dirty="0" smtClean="0"/>
              <a:t>updates/upserts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Picklist values should match salesforce </a:t>
            </a:r>
            <a:r>
              <a:rPr lang="en-US" sz="2400" dirty="0" smtClean="0"/>
              <a:t>data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Ensure that there is a data backup prior to load.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85977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Prevent </a:t>
            </a:r>
            <a:r>
              <a:rPr lang="en-US" dirty="0" smtClean="0"/>
              <a:t>problems after data load</a:t>
            </a:r>
            <a:endParaRPr lang="en-US" dirty="0"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endParaRPr lang="en-US" sz="28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Test </a:t>
            </a:r>
            <a:r>
              <a:rPr lang="en-US" sz="2400" dirty="0" smtClean="0"/>
              <a:t>with reports on count of records loaded.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On bad data loads, have a roll back plan to deal with it.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Check for random samples on data load.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Run demand tools or </a:t>
            </a:r>
            <a:r>
              <a:rPr lang="en-US" sz="2400" dirty="0" smtClean="0"/>
              <a:t>data quality tools</a:t>
            </a:r>
          </a:p>
          <a:p>
            <a:pPr marL="56515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to check for duplicates.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Run an impact analysis before deleting bad</a:t>
            </a:r>
          </a:p>
          <a:p>
            <a:pPr marL="565150" lvl="1" indent="0">
              <a:spcBef>
                <a:spcPts val="0"/>
              </a:spcBef>
              <a:buNone/>
            </a:pPr>
            <a:r>
              <a:rPr lang="en-US" sz="2400" dirty="0" smtClean="0"/>
              <a:t>data 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Verify rollup fields on parent object.</a:t>
            </a:r>
            <a:endParaRPr lang="en-US" sz="2400" dirty="0" smtClean="0"/>
          </a:p>
          <a:p>
            <a:pPr lvl="1">
              <a:spcBef>
                <a:spcPts val="0"/>
              </a:spcBef>
              <a:buFontTx/>
              <a:buChar char="-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66" y="3551237"/>
            <a:ext cx="1510134" cy="102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073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Questions?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503750" y="3082950"/>
            <a:ext cx="3657600" cy="19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/>
              <a:t>Website:</a:t>
            </a:r>
            <a:r>
              <a:rPr lang="en-US" dirty="0"/>
              <a:t>	www.liquidhub.com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="1" dirty="0"/>
              <a:t>Phone:</a:t>
            </a:r>
            <a:r>
              <a:rPr lang="en-US" dirty="0"/>
              <a:t>	(610) 945-2000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="1" dirty="0"/>
              <a:t>Address:</a:t>
            </a:r>
            <a:r>
              <a:rPr lang="en-US" dirty="0"/>
              <a:t> 	500 E. Swedesford Road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          Suite 300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          Wayne, PA 19087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="1" dirty="0"/>
              <a:t>Twitter:	</a:t>
            </a:r>
            <a:r>
              <a:rPr lang="en-US" dirty="0"/>
              <a:t>@LiquidHub</a:t>
            </a:r>
          </a:p>
        </p:txBody>
      </p:sp>
      <p:pic>
        <p:nvPicPr>
          <p:cNvPr id="265" name="Shape 2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200" y="1969550"/>
            <a:ext cx="4968599" cy="3726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Continue the Conversation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Comment on tonight’s event: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2600" y="2837775"/>
            <a:ext cx="56388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Discussions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97269"/>
            <a:ext cx="9143999" cy="4263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A Special Thanks...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03750" y="3082950"/>
            <a:ext cx="3657600" cy="19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b="1" dirty="0"/>
              <a:t>Website:</a:t>
            </a:r>
            <a:r>
              <a:rPr lang="en-US" dirty="0"/>
              <a:t>	www.liquidhub.com</a:t>
            </a:r>
          </a:p>
          <a:p>
            <a:pPr rtl="0">
              <a:spcBef>
                <a:spcPts val="0"/>
              </a:spcBef>
              <a:buNone/>
            </a:pPr>
            <a:r>
              <a:rPr lang="en-US" b="1" dirty="0"/>
              <a:t>Phone:</a:t>
            </a:r>
            <a:r>
              <a:rPr lang="en-US" dirty="0"/>
              <a:t>	(610) 945-2000</a:t>
            </a:r>
          </a:p>
          <a:p>
            <a:pPr rtl="0">
              <a:spcBef>
                <a:spcPts val="0"/>
              </a:spcBef>
              <a:buNone/>
            </a:pPr>
            <a:r>
              <a:rPr lang="en-US" b="1" dirty="0"/>
              <a:t>Address:</a:t>
            </a:r>
            <a:r>
              <a:rPr lang="en-US" dirty="0"/>
              <a:t> 	500 E. Swedesford Road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                  Suite 300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                  Wayne, PA 19087</a:t>
            </a:r>
          </a:p>
          <a:p>
            <a:pPr rtl="0">
              <a:spcBef>
                <a:spcPts val="0"/>
              </a:spcBef>
              <a:buNone/>
            </a:pPr>
            <a:r>
              <a:rPr lang="en-US" b="1" dirty="0"/>
              <a:t>Twitter:	</a:t>
            </a:r>
            <a:r>
              <a:rPr lang="en-US" dirty="0"/>
              <a:t>@LiquidHub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Wireless:	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200" y="1740950"/>
            <a:ext cx="4968599" cy="3726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Meet the Team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buClr>
                <a:srgbClr val="000000"/>
              </a:buClr>
              <a:buFont typeface="Arial"/>
              <a:buNone/>
            </a:pPr>
            <a:endParaRPr sz="3000" b="1" dirty="0">
              <a:solidFill>
                <a:srgbClr val="4944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 b="1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Buyan Thyagarajan</a:t>
            </a:r>
            <a:r>
              <a:rPr lang="en-US" sz="3000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		Eigen X</a:t>
            </a:r>
          </a:p>
          <a:p>
            <a:pPr marL="0" lvl="0" indent="0" rtl="0">
              <a:spcBef>
                <a:spcPts val="600"/>
              </a:spcBef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4944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 b="1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Mario Paes					</a:t>
            </a:r>
            <a:r>
              <a:rPr lang="en-US" sz="3000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Eigen X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 dirty="0">
              <a:solidFill>
                <a:srgbClr val="4944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Christian Belko</a:t>
            </a:r>
            <a:r>
              <a:rPr lang="en-US" sz="3000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		    CRM Science, Inc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Tonight’s Agenda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710550"/>
            <a:ext cx="8229600" cy="395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What is Data Loader?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One Time Data Loads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Recurring Data Loads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Jitterbit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When to use what tools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/>
              <a:t>Preventing problems with data loads</a:t>
            </a:r>
          </a:p>
          <a:p>
            <a:pPr marL="457200" lvl="0" indent="-419100" rtl="0">
              <a:spcBef>
                <a:spcPts val="0"/>
              </a:spcBef>
              <a:buClr>
                <a:srgbClr val="631419"/>
              </a:buClr>
              <a:buSzPct val="100000"/>
              <a:buFont typeface="Calibri"/>
              <a:buChar char="-"/>
            </a:pPr>
            <a:r>
              <a:rPr lang="en-US" sz="3000" dirty="0" smtClean="0"/>
              <a:t>Questions</a:t>
            </a:r>
            <a:endParaRPr lang="en-US" sz="30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subTitle" idx="1"/>
          </p:nvPr>
        </p:nvSpPr>
        <p:spPr>
          <a:xfrm>
            <a:off x="289775" y="4911900"/>
            <a:ext cx="8564399" cy="2650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640"/>
              </a:spcBef>
              <a:spcAft>
                <a:spcPts val="0"/>
              </a:spcAft>
              <a:buClr>
                <a:srgbClr val="494429"/>
              </a:buClr>
              <a:buSzPct val="25000"/>
              <a:buFont typeface="Calibri"/>
              <a:buNone/>
            </a:pPr>
            <a:r>
              <a:rPr lang="en-US" sz="4800" b="1" i="1" dirty="0">
                <a:solidFill>
                  <a:srgbClr val="FF9900"/>
                </a:solidFill>
              </a:rPr>
              <a:t>“Data Loaders”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xfrm>
            <a:off x="685800" y="37368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dirty="0"/>
              <a:t>Clicks to Code Series</a:t>
            </a:r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9813" y="1143000"/>
            <a:ext cx="4524375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What is the Data Loader?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Data Loader is an easy to use graphical tool that helps you to get your data into Salesforce objects.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Can be downloaded by going to Setup | Administer | Data Management | Data Loader.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Allows you to Insert, Update, Upsert, Delete, Export, and Export All data from a connected Salesforce org.</a:t>
            </a:r>
          </a:p>
          <a:p>
            <a:pPr marL="0" lvl="0" indent="0" rtl="0">
              <a:spcBef>
                <a:spcPts val="0"/>
              </a:spcBef>
              <a:spcAft>
                <a:spcPts val="800"/>
              </a:spcAft>
              <a:buNone/>
            </a:pPr>
            <a:endParaRPr sz="18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50" y="165112"/>
            <a:ext cx="137160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931</Words>
  <Application>Microsoft Office PowerPoint</Application>
  <PresentationFormat>On-screen Show (4:3)</PresentationFormat>
  <Paragraphs>264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Custom Theme</vt:lpstr>
      <vt:lpstr>Custom Theme</vt:lpstr>
      <vt:lpstr>Clicks to Code Series</vt:lpstr>
      <vt:lpstr>meetup.com/PhillyForce</vt:lpstr>
      <vt:lpstr>Continue the Conversation</vt:lpstr>
      <vt:lpstr>Discussions</vt:lpstr>
      <vt:lpstr>A Special Thanks...</vt:lpstr>
      <vt:lpstr>Meet the Team</vt:lpstr>
      <vt:lpstr>Tonight’s Agenda</vt:lpstr>
      <vt:lpstr>Clicks to Code Series</vt:lpstr>
      <vt:lpstr>What is the Data Loader?</vt:lpstr>
      <vt:lpstr>Features of Salesforce Data Loader</vt:lpstr>
      <vt:lpstr>Reasons to Use Data Loader</vt:lpstr>
      <vt:lpstr>One Time Data Loads</vt:lpstr>
      <vt:lpstr>Recurring Data Loads</vt:lpstr>
      <vt:lpstr>Jitterbit Data Loader</vt:lpstr>
      <vt:lpstr>John Smith – SFDC Admin</vt:lpstr>
      <vt:lpstr>Loading accounts, contacts, opportunities and custom objects</vt:lpstr>
      <vt:lpstr>Connect to external systems</vt:lpstr>
      <vt:lpstr>Marketing needs</vt:lpstr>
      <vt:lpstr>Other Data Loader Tools</vt:lpstr>
      <vt:lpstr>Prevent problems before data load</vt:lpstr>
      <vt:lpstr>Prevent problems after data load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Clicks to Code Series</dc:title>
  <cp:lastModifiedBy>Buyan Thyagarajan</cp:lastModifiedBy>
  <cp:revision>3</cp:revision>
  <dcterms:modified xsi:type="dcterms:W3CDTF">2015-05-28T21:08:16Z</dcterms:modified>
</cp:coreProperties>
</file>